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6" d="100"/>
          <a:sy n="66" d="100"/>
        </p:scale>
        <p:origin x="679"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1/3/2016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Don’t be Sad</a:t>
            </a:r>
            <a:endParaRPr lang="en-US" dirty="0"/>
          </a:p>
        </p:txBody>
      </p:sp>
      <p:sp>
        <p:nvSpPr>
          <p:cNvPr id="3" name="Subtitle 2"/>
          <p:cNvSpPr>
            <a:spLocks noGrp="1"/>
          </p:cNvSpPr>
          <p:nvPr>
            <p:ph type="subTitle" idx="1"/>
          </p:nvPr>
        </p:nvSpPr>
        <p:spPr/>
        <p:txBody>
          <a:bodyPr/>
          <a:lstStyle/>
          <a:p>
            <a:r>
              <a:rPr lang="en-US" dirty="0" smtClean="0"/>
              <a:t>Wakeup </a:t>
            </a:r>
            <a:r>
              <a:rPr lang="en-US" dirty="0" err="1" smtClean="0"/>
              <a:t>ummah</a:t>
            </a:r>
            <a:r>
              <a:rPr lang="en-US" dirty="0" smtClean="0"/>
              <a:t> Regina Jan2016</a:t>
            </a:r>
            <a:endParaRPr lang="en-US" dirty="0"/>
          </a:p>
        </p:txBody>
      </p:sp>
    </p:spTree>
    <p:extLst>
      <p:ext uri="{BB962C8B-B14F-4D97-AF65-F5344CB8AC3E}">
        <p14:creationId xmlns:p14="http://schemas.microsoft.com/office/powerpoint/2010/main" val="215172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a:r>
            <a:br>
              <a:rPr lang="en-US" b="1" dirty="0"/>
            </a:br>
            <a:r>
              <a:rPr lang="en-US" b="1" dirty="0"/>
              <a:t>1⃣Al-Gham (</a:t>
            </a:r>
            <a:r>
              <a:rPr lang="ar-AE" b="1" dirty="0"/>
              <a:t>الْغَمَ)</a:t>
            </a:r>
            <a:br>
              <a:rPr lang="ar-AE" b="1" dirty="0"/>
            </a:br>
            <a:r>
              <a:rPr lang="ar-AE" b="1" dirty="0"/>
              <a:t/>
            </a:r>
            <a:br>
              <a:rPr lang="ar-AE" b="1" dirty="0"/>
            </a:br>
            <a:r>
              <a:rPr lang="en-US" b="1" dirty="0"/>
              <a:t>🔹Comes from- </a:t>
            </a:r>
            <a:r>
              <a:rPr lang="en-US" b="1" dirty="0" err="1"/>
              <a:t>Ghamam</a:t>
            </a:r>
            <a:r>
              <a:rPr lang="en-US" b="1" dirty="0"/>
              <a:t> (</a:t>
            </a:r>
            <a:r>
              <a:rPr lang="ar-AE" b="1" dirty="0"/>
              <a:t>الْغَمَامَ)- </a:t>
            </a:r>
            <a:r>
              <a:rPr lang="en-US" b="1" dirty="0"/>
              <a:t>this is the case when the clouds are so overbearing that not even a single ray of sunlight is able to breakthrough (this is the cloudy that results in depression). </a:t>
            </a:r>
            <a:br>
              <a:rPr lang="en-US" b="1" dirty="0"/>
            </a:br>
            <a:r>
              <a:rPr lang="en-US" b="1" dirty="0"/>
              <a:t/>
            </a:r>
            <a:br>
              <a:rPr lang="en-US" b="1" dirty="0"/>
            </a:br>
            <a:r>
              <a:rPr lang="en-US" b="1" dirty="0"/>
              <a:t>🔹This is the kind of sadness where the bad thing hasn’t happened yet but you are anticipating it. </a:t>
            </a:r>
            <a:br>
              <a:rPr lang="en-US" b="1" dirty="0"/>
            </a:br>
            <a:r>
              <a:rPr lang="en-US" b="1" dirty="0"/>
              <a:t/>
            </a:r>
            <a:br>
              <a:rPr lang="en-US" b="1" dirty="0"/>
            </a:br>
            <a:r>
              <a:rPr lang="en-US" b="1" dirty="0"/>
              <a:t>🔹This is for someone who lives in a constant state of pessimism, someone who can’t see the good in anything.</a:t>
            </a:r>
            <a:br>
              <a:rPr lang="en-US" b="1" dirty="0"/>
            </a:br>
            <a:endParaRPr lang="en-US" b="1" dirty="0"/>
          </a:p>
        </p:txBody>
      </p:sp>
    </p:spTree>
    <p:extLst>
      <p:ext uri="{BB962C8B-B14F-4D97-AF65-F5344CB8AC3E}">
        <p14:creationId xmlns:p14="http://schemas.microsoft.com/office/powerpoint/2010/main" val="383648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4076" y="416689"/>
            <a:ext cx="9710536" cy="5494533"/>
          </a:xfrm>
        </p:spPr>
        <p:txBody>
          <a:bodyPr>
            <a:normAutofit fontScale="92500" lnSpcReduction="10000"/>
          </a:bodyPr>
          <a:lstStyle/>
          <a:p>
            <a:r>
              <a:rPr lang="en-US" b="1" dirty="0"/>
              <a:t/>
            </a:r>
            <a:br>
              <a:rPr lang="en-US" b="1" dirty="0"/>
            </a:br>
            <a:r>
              <a:rPr lang="en-US" b="1" dirty="0"/>
              <a:t>2⃣Al-Huzn (</a:t>
            </a:r>
            <a:r>
              <a:rPr lang="ar-AE" b="1" dirty="0"/>
              <a:t>حْزَنُ)</a:t>
            </a:r>
            <a:br>
              <a:rPr lang="ar-AE" b="1" dirty="0"/>
            </a:br>
            <a:r>
              <a:rPr lang="ar-AE" b="1" dirty="0"/>
              <a:t>                              </a:t>
            </a:r>
            <a:br>
              <a:rPr lang="ar-AE" b="1" dirty="0"/>
            </a:br>
            <a:r>
              <a:rPr lang="en-US" b="1" dirty="0"/>
              <a:t>🔹One of the most common words used to describe grief/sadness in the Qur’an.  It means to be "full of sorrow, mourning, grief, and saddened."</a:t>
            </a:r>
            <a:br>
              <a:rPr lang="en-US" b="1" dirty="0"/>
            </a:br>
            <a:r>
              <a:rPr lang="en-US" b="1" dirty="0"/>
              <a:t/>
            </a:r>
            <a:br>
              <a:rPr lang="en-US" b="1" dirty="0"/>
            </a:br>
            <a:r>
              <a:rPr lang="en-US" b="1" dirty="0"/>
              <a:t>🔹This is the kind of depression that sets into a person as an after effect of an incident. </a:t>
            </a:r>
            <a:br>
              <a:rPr lang="en-US" b="1" dirty="0"/>
            </a:br>
            <a:r>
              <a:rPr lang="en-US" b="1" dirty="0"/>
              <a:t/>
            </a:r>
            <a:br>
              <a:rPr lang="en-US" b="1" dirty="0"/>
            </a:br>
            <a:r>
              <a:rPr lang="en-US" b="1" dirty="0"/>
              <a:t>🔹This is the sadness that keeps you awake at night, one where you keep thinking about what has happened. May be you are looking for a job and can’t find it. Or it may be a farmer who works on a farm – has high hopes but when the harvest time nears a storm comes and lays waste to all his work – this is the feeling of </a:t>
            </a:r>
            <a:r>
              <a:rPr lang="en-US" b="1" dirty="0" err="1"/>
              <a:t>huzn</a:t>
            </a:r>
            <a:r>
              <a:rPr lang="en-US" b="1" dirty="0"/>
              <a:t>. </a:t>
            </a:r>
            <a:br>
              <a:rPr lang="en-US" b="1" dirty="0"/>
            </a:br>
            <a:r>
              <a:rPr lang="en-US" b="1" dirty="0"/>
              <a:t/>
            </a:r>
            <a:br>
              <a:rPr lang="en-US" b="1" dirty="0"/>
            </a:br>
            <a:r>
              <a:rPr lang="en-US" b="1" dirty="0"/>
              <a:t>🔹Allah says in the Qur’an:</a:t>
            </a:r>
            <a:br>
              <a:rPr lang="en-US" b="1" dirty="0"/>
            </a:br>
            <a:r>
              <a:rPr lang="en-US" b="1" dirty="0"/>
              <a:t/>
            </a:r>
            <a:br>
              <a:rPr lang="en-US" b="1" dirty="0"/>
            </a:br>
            <a:r>
              <a:rPr lang="en-US" b="1" dirty="0"/>
              <a:t>"...</a:t>
            </a:r>
            <a:r>
              <a:rPr lang="ar-AE" b="1" dirty="0"/>
              <a:t>فَلَا خَوْفٌ عَلَيْهِمْ وَلَا هُمْ يَحْزَنُونَ"</a:t>
            </a:r>
            <a:br>
              <a:rPr lang="ar-AE" b="1" dirty="0"/>
            </a:br>
            <a:r>
              <a:rPr lang="ar-AE" b="1" dirty="0"/>
              <a:t/>
            </a:r>
            <a:br>
              <a:rPr lang="ar-AE" b="1" dirty="0"/>
            </a:br>
            <a:r>
              <a:rPr lang="ar-AE" b="1" dirty="0"/>
              <a:t>‘…</a:t>
            </a:r>
            <a:r>
              <a:rPr lang="en-US" b="1" dirty="0"/>
              <a:t>there will be no fear concerning them, nor will they grieve (</a:t>
            </a:r>
            <a:r>
              <a:rPr lang="en-US" b="1" dirty="0" err="1"/>
              <a:t>huzn</a:t>
            </a:r>
            <a:r>
              <a:rPr lang="en-US" b="1" dirty="0"/>
              <a:t>).’ [2:38]</a:t>
            </a:r>
            <a:br>
              <a:rPr lang="en-US" b="1" dirty="0"/>
            </a:br>
            <a:r>
              <a:rPr lang="en-US" b="1" dirty="0"/>
              <a:t/>
            </a:r>
            <a:br>
              <a:rPr lang="en-US" b="1" dirty="0"/>
            </a:br>
            <a:r>
              <a:rPr lang="en-US" b="1" dirty="0"/>
              <a:t>📝Lesson from ayah: you will have states of sadness in this world; </a:t>
            </a:r>
            <a:r>
              <a:rPr lang="en-US" b="1" dirty="0" err="1"/>
              <a:t>huzn</a:t>
            </a:r>
            <a:r>
              <a:rPr lang="en-US" b="1" dirty="0"/>
              <a:t> will be there but whatever </a:t>
            </a:r>
            <a:r>
              <a:rPr lang="en-US" b="1" dirty="0" err="1"/>
              <a:t>huzn</a:t>
            </a:r>
            <a:r>
              <a:rPr lang="en-US" b="1" dirty="0"/>
              <a:t> you’re going through is nothing compared to the calamity of the Last Day.</a:t>
            </a:r>
          </a:p>
        </p:txBody>
      </p:sp>
    </p:spTree>
    <p:extLst>
      <p:ext uri="{BB962C8B-B14F-4D97-AF65-F5344CB8AC3E}">
        <p14:creationId xmlns:p14="http://schemas.microsoft.com/office/powerpoint/2010/main" val="84964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4709" y="931761"/>
            <a:ext cx="9999903" cy="5989899"/>
          </a:xfrm>
        </p:spPr>
        <p:txBody>
          <a:bodyPr>
            <a:normAutofit/>
          </a:bodyPr>
          <a:lstStyle/>
          <a:p>
            <a:r>
              <a:rPr lang="en-US" b="1" dirty="0"/>
              <a:t/>
            </a:r>
            <a:br>
              <a:rPr lang="en-US" b="1" dirty="0"/>
            </a:br>
            <a:r>
              <a:rPr lang="en-US" b="1" dirty="0"/>
              <a:t>3⃣Al-Ba’th</a:t>
            </a:r>
            <a:br>
              <a:rPr lang="en-US" b="1" dirty="0"/>
            </a:br>
            <a:r>
              <a:rPr lang="en-US" b="1" dirty="0"/>
              <a:t/>
            </a:r>
            <a:br>
              <a:rPr lang="en-US" b="1" dirty="0"/>
            </a:br>
            <a:r>
              <a:rPr lang="en-US" b="1" dirty="0"/>
              <a:t>🔹The kind of sadness that is deeply penetrated inside and it starts impacting everything they do. And they are not able to verbalize it.</a:t>
            </a:r>
            <a:br>
              <a:rPr lang="en-US" b="1" dirty="0"/>
            </a:br>
            <a:r>
              <a:rPr lang="en-US" b="1" dirty="0"/>
              <a:t/>
            </a:r>
            <a:br>
              <a:rPr lang="en-US" b="1" dirty="0"/>
            </a:br>
            <a:r>
              <a:rPr lang="en-US" b="1" dirty="0"/>
              <a:t>🔹 So, even when a moment comes to smile the face goes half way up and comes down. </a:t>
            </a:r>
            <a:br>
              <a:rPr lang="en-US" b="1" dirty="0"/>
            </a:br>
            <a:r>
              <a:rPr lang="en-US" b="1" dirty="0"/>
              <a:t>Allah says in the Qur’an:</a:t>
            </a:r>
            <a:br>
              <a:rPr lang="en-US" b="1" dirty="0"/>
            </a:br>
            <a:r>
              <a:rPr lang="en-US" b="1" dirty="0"/>
              <a:t/>
            </a:r>
            <a:br>
              <a:rPr lang="en-US" b="1" dirty="0"/>
            </a:br>
            <a:r>
              <a:rPr lang="en-US" b="1" dirty="0"/>
              <a:t>"</a:t>
            </a:r>
            <a:r>
              <a:rPr lang="ar-AE" b="1" dirty="0"/>
              <a:t>قَالَ إِنَّمَا أَشْكُو بَثِّي وَحُزْنِي إِلَى اللَّهِ وَأَعْلَمُ مِنَ اللَّهِ مَا لَا تَعْلَمُونَ"</a:t>
            </a:r>
            <a:br>
              <a:rPr lang="ar-AE" b="1" dirty="0"/>
            </a:br>
            <a:r>
              <a:rPr lang="ar-AE" b="1" dirty="0"/>
              <a:t/>
            </a:r>
            <a:br>
              <a:rPr lang="ar-AE" b="1" dirty="0"/>
            </a:br>
            <a:r>
              <a:rPr lang="ar-AE" b="1" dirty="0"/>
              <a:t>‘</a:t>
            </a:r>
            <a:r>
              <a:rPr lang="en-US" b="1" dirty="0"/>
              <a:t>He said, “I only complain of my suffering (</a:t>
            </a:r>
            <a:r>
              <a:rPr lang="en-US" b="1" dirty="0" err="1"/>
              <a:t>Ba’th</a:t>
            </a:r>
            <a:r>
              <a:rPr lang="en-US" b="1" dirty="0"/>
              <a:t>) and my grief (</a:t>
            </a:r>
            <a:r>
              <a:rPr lang="en-US" b="1" dirty="0" err="1"/>
              <a:t>huzn</a:t>
            </a:r>
            <a:r>
              <a:rPr lang="en-US" b="1" dirty="0"/>
              <a:t>) to Allah , and I know from Allah that which you do not know.’ [12:86]</a:t>
            </a:r>
            <a:br>
              <a:rPr lang="en-US" b="1" dirty="0"/>
            </a:br>
            <a:r>
              <a:rPr lang="en-US" b="1" dirty="0"/>
              <a:t/>
            </a:r>
            <a:br>
              <a:rPr lang="en-US" b="1" dirty="0"/>
            </a:br>
            <a:r>
              <a:rPr lang="en-US" b="1" dirty="0"/>
              <a:t/>
            </a:r>
            <a:br>
              <a:rPr lang="en-US" b="1" dirty="0"/>
            </a:br>
            <a:r>
              <a:rPr lang="en-US" b="1" dirty="0"/>
              <a:t>📝Lesson from ayah:</a:t>
            </a:r>
            <a:br>
              <a:rPr lang="en-US" b="1" dirty="0"/>
            </a:br>
            <a:r>
              <a:rPr lang="en-US" b="1" dirty="0"/>
              <a:t>You can complain to Allah about your suffering, in fact complain ONLY to Allah just like a child complains to his mother about his pain and suffering.</a:t>
            </a:r>
          </a:p>
        </p:txBody>
      </p:sp>
    </p:spTree>
    <p:extLst>
      <p:ext uri="{BB962C8B-B14F-4D97-AF65-F5344CB8AC3E}">
        <p14:creationId xmlns:p14="http://schemas.microsoft.com/office/powerpoint/2010/main" val="1169327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3483" y="943337"/>
            <a:ext cx="8675225" cy="5388015"/>
          </a:xfrm>
        </p:spPr>
        <p:txBody>
          <a:bodyPr/>
          <a:lstStyle/>
          <a:p>
            <a:r>
              <a:rPr lang="en-US" dirty="0"/>
              <a:t>4⃣</a:t>
            </a:r>
            <a:r>
              <a:rPr lang="en-US" b="1" dirty="0"/>
              <a:t>Al- </a:t>
            </a:r>
            <a:r>
              <a:rPr lang="en-US" b="1" dirty="0" err="1"/>
              <a:t>Waeel</a:t>
            </a:r>
            <a:r>
              <a:rPr lang="en-US" b="1" dirty="0"/>
              <a:t>:</a:t>
            </a:r>
            <a:br>
              <a:rPr lang="en-US" b="1" dirty="0"/>
            </a:br>
            <a:r>
              <a:rPr lang="en-US" b="1" dirty="0"/>
              <a:t/>
            </a:r>
            <a:br>
              <a:rPr lang="en-US" b="1" dirty="0"/>
            </a:br>
            <a:r>
              <a:rPr lang="en-US" b="1" dirty="0"/>
              <a:t>🔹This is feeling of being cursed of being afflicted with bad luck; </a:t>
            </a:r>
            <a:endParaRPr lang="en-US" b="1" dirty="0" smtClean="0"/>
          </a:p>
          <a:p>
            <a:r>
              <a:rPr lang="en-US" b="1" dirty="0" smtClean="0"/>
              <a:t>hopelessness </a:t>
            </a:r>
            <a:r>
              <a:rPr lang="en-US" b="1" dirty="0"/>
              <a:t>in a way where you feel that there’s nothing you can do to improve the situation. </a:t>
            </a:r>
            <a:br>
              <a:rPr lang="en-US" b="1" dirty="0"/>
            </a:br>
            <a:r>
              <a:rPr lang="en-US" b="1" dirty="0"/>
              <a:t>[Also used for shock]. </a:t>
            </a:r>
            <a:br>
              <a:rPr lang="en-US" b="1" dirty="0"/>
            </a:br>
            <a:r>
              <a:rPr lang="en-US" b="1" dirty="0"/>
              <a:t/>
            </a:r>
            <a:br>
              <a:rPr lang="en-US" b="1" dirty="0"/>
            </a:br>
            <a:r>
              <a:rPr lang="en-US" b="1" dirty="0"/>
              <a:t>🔹This is one the worst words in Arabic and is appropriately used in the Qur’an to describe a place in Hell</a:t>
            </a:r>
            <a:r>
              <a:rPr lang="en-US" b="1" dirty="0" smtClean="0"/>
              <a:t>;</a:t>
            </a:r>
          </a:p>
          <a:p>
            <a:r>
              <a:rPr lang="en-US" b="1" dirty="0" smtClean="0"/>
              <a:t> </a:t>
            </a:r>
            <a:r>
              <a:rPr lang="en-US" b="1" dirty="0"/>
              <a:t>Allah SWT is describing hell-fire with something also used in context of psychological torture.</a:t>
            </a:r>
            <a:br>
              <a:rPr lang="en-US" b="1" dirty="0"/>
            </a:br>
            <a:endParaRPr lang="en-US" b="1" dirty="0"/>
          </a:p>
        </p:txBody>
      </p:sp>
    </p:spTree>
    <p:extLst>
      <p:ext uri="{BB962C8B-B14F-4D97-AF65-F5344CB8AC3E}">
        <p14:creationId xmlns:p14="http://schemas.microsoft.com/office/powerpoint/2010/main" val="308599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1276" y="1140105"/>
            <a:ext cx="9253336" cy="5607936"/>
          </a:xfrm>
        </p:spPr>
        <p:txBody>
          <a:bodyPr>
            <a:normAutofit fontScale="92500" lnSpcReduction="10000"/>
          </a:bodyPr>
          <a:lstStyle/>
          <a:p>
            <a:r>
              <a:rPr lang="en-US" b="1" dirty="0"/>
              <a:t>5⃣Al-Asaf (</a:t>
            </a:r>
            <a:r>
              <a:rPr lang="ar-AE" b="1" dirty="0"/>
              <a:t>أَسِفً):</a:t>
            </a:r>
            <a:br>
              <a:rPr lang="ar-AE" b="1" dirty="0"/>
            </a:br>
            <a:r>
              <a:rPr lang="ar-AE" b="1" dirty="0"/>
              <a:t/>
            </a:r>
            <a:br>
              <a:rPr lang="ar-AE" b="1" dirty="0"/>
            </a:br>
            <a:r>
              <a:rPr lang="en-US" b="1" dirty="0"/>
              <a:t>🔹This is a dangerous kind of sadness that eventually turns into other negative emotions. You got bad grades and you’re sad about it but you let it out by being mean and rude to your family and friends.</a:t>
            </a:r>
            <a:br>
              <a:rPr lang="en-US" b="1" dirty="0"/>
            </a:br>
            <a:r>
              <a:rPr lang="en-US" b="1" dirty="0"/>
              <a:t/>
            </a:r>
            <a:br>
              <a:rPr lang="en-US" b="1" dirty="0"/>
            </a:br>
            <a:r>
              <a:rPr lang="en-US" b="1" dirty="0"/>
              <a:t>🔹In the Qur’an we’re told that when Musa (as) came down after speaking to Allah and his people were worshipping a calf he became really angry but he took this anger out on Haroon (as) by grabbing his beard.</a:t>
            </a:r>
            <a:br>
              <a:rPr lang="en-US" b="1" dirty="0"/>
            </a:br>
            <a:r>
              <a:rPr lang="en-US" b="1" dirty="0"/>
              <a:t/>
            </a:r>
            <a:br>
              <a:rPr lang="en-US" b="1" dirty="0"/>
            </a:br>
            <a:r>
              <a:rPr lang="en-US" b="1" dirty="0"/>
              <a:t>"</a:t>
            </a:r>
            <a:r>
              <a:rPr lang="ar-AE" b="1" dirty="0"/>
              <a:t>وَلَمَّا رَجَعَ مُوسَىٰ إِلَىٰ قَوْمِهِ غَضْبَانَ أَسِفًا قَالَ بِئْسَمَا خَلَفْتُمُونِي مِن بَعْدِي ۖ أَعَجِلْتُمْ أَمْرَ رَبِّكُمْ ۖ وَأَلْقَى الْأَلْوَاحَ وَأَخَذَ بِرَأْسِ أَخِيهِ يَجُرُّهُ إِلَيْهِ ۚ قَالَ ابْنَ أُمَّ إِنَّ الْقَوْمَ اسْتَضْعَفُونِي وَكَادُوا يَقْتُلُونَنِي فَلَا تُشْمِتْ بِيَ الْأَعْدَاءَ وَلَا تَجْعَلْنِي مَعَ الْقَوْمِ الظَّالِمِينَ"</a:t>
            </a:r>
            <a:br>
              <a:rPr lang="ar-AE" b="1" dirty="0"/>
            </a:br>
            <a:r>
              <a:rPr lang="ar-AE" b="1" dirty="0"/>
              <a:t/>
            </a:r>
            <a:br>
              <a:rPr lang="ar-AE" b="1" dirty="0"/>
            </a:br>
            <a:r>
              <a:rPr lang="ar-AE" b="1" dirty="0"/>
              <a:t>"</a:t>
            </a:r>
            <a:r>
              <a:rPr lang="en-US" b="1" dirty="0"/>
              <a:t>And when Moses returned to his people, angry and grieved (</a:t>
            </a:r>
            <a:r>
              <a:rPr lang="en-US" b="1" dirty="0" err="1"/>
              <a:t>asaf</a:t>
            </a:r>
            <a:r>
              <a:rPr lang="en-US" b="1" dirty="0"/>
              <a:t>), he said, “How wretched is that by which you have replaced me after [my departure]. Were you impatient over the matter of your Lord?” And he threw down the tablets and seized his brother by [the hair of] his head, pulling him toward him. [Aaron] said, “O son of my mother, indeed the people oppressed me and were about to kill me, so let not the enemies rejoice over me and do not place me among the wrongdoing people.”(7:150)</a:t>
            </a:r>
            <a:br>
              <a:rPr lang="en-US" b="1" dirty="0"/>
            </a:br>
            <a:endParaRPr lang="en-US" b="1" dirty="0"/>
          </a:p>
        </p:txBody>
      </p:sp>
    </p:spTree>
    <p:extLst>
      <p:ext uri="{BB962C8B-B14F-4D97-AF65-F5344CB8AC3E}">
        <p14:creationId xmlns:p14="http://schemas.microsoft.com/office/powerpoint/2010/main" val="3298556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7534" y="1030147"/>
            <a:ext cx="7662441" cy="5827853"/>
          </a:xfrm>
        </p:spPr>
        <p:txBody>
          <a:bodyPr/>
          <a:lstStyle/>
          <a:p>
            <a:endParaRPr lang="en-US" b="1" dirty="0" smtClean="0"/>
          </a:p>
          <a:p>
            <a:endParaRPr lang="en-US" b="1" dirty="0"/>
          </a:p>
          <a:p>
            <a:endParaRPr lang="en-US" b="1" dirty="0" smtClean="0"/>
          </a:p>
          <a:p>
            <a:r>
              <a:rPr lang="en-US" b="1" dirty="0" smtClean="0"/>
              <a:t>6</a:t>
            </a:r>
            <a:r>
              <a:rPr lang="en-US" b="1" dirty="0"/>
              <a:t>⃣Al-Asa:</a:t>
            </a:r>
            <a:br>
              <a:rPr lang="en-US" b="1" dirty="0"/>
            </a:br>
            <a:r>
              <a:rPr lang="en-US" b="1" dirty="0"/>
              <a:t/>
            </a:r>
            <a:br>
              <a:rPr lang="en-US" b="1" dirty="0"/>
            </a:br>
            <a:endParaRPr lang="en-US" b="1" dirty="0" smtClean="0"/>
          </a:p>
          <a:p>
            <a:r>
              <a:rPr lang="en-US" b="1" dirty="0" smtClean="0"/>
              <a:t>🔹</a:t>
            </a:r>
            <a:r>
              <a:rPr lang="en-US" b="1" dirty="0"/>
              <a:t>This is the regret over an opportunity lost. </a:t>
            </a:r>
            <a:br>
              <a:rPr lang="en-US" b="1" dirty="0"/>
            </a:br>
            <a:r>
              <a:rPr lang="en-US" b="1" dirty="0"/>
              <a:t/>
            </a:r>
            <a:br>
              <a:rPr lang="en-US" b="1" dirty="0"/>
            </a:br>
            <a:r>
              <a:rPr lang="en-US" b="1" dirty="0"/>
              <a:t>🔹This is also used for cases where you feel like the mistakes of past are going to haunt you in the future no matter what you do.</a:t>
            </a:r>
            <a:br>
              <a:rPr lang="en-US" b="1" dirty="0"/>
            </a:br>
            <a:endParaRPr lang="en-US" b="1" dirty="0"/>
          </a:p>
        </p:txBody>
      </p:sp>
    </p:spTree>
    <p:extLst>
      <p:ext uri="{BB962C8B-B14F-4D97-AF65-F5344CB8AC3E}">
        <p14:creationId xmlns:p14="http://schemas.microsoft.com/office/powerpoint/2010/main" val="3176413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4385" y="1226916"/>
            <a:ext cx="9120227" cy="4684306"/>
          </a:xfrm>
        </p:spPr>
        <p:txBody>
          <a:bodyPr/>
          <a:lstStyle/>
          <a:p>
            <a:r>
              <a:rPr lang="en-US" b="1" dirty="0"/>
              <a:t>7⃣ al-Hamm: </a:t>
            </a:r>
            <a:br>
              <a:rPr lang="en-US" b="1" dirty="0"/>
            </a:br>
            <a:r>
              <a:rPr lang="en-US" b="1" dirty="0"/>
              <a:t/>
            </a:r>
            <a:br>
              <a:rPr lang="en-US" b="1" dirty="0"/>
            </a:br>
            <a:r>
              <a:rPr lang="en-US" b="1" dirty="0"/>
              <a:t>🔹Hamm means 'to make uneasy and fill with anxiety'. </a:t>
            </a:r>
            <a:br>
              <a:rPr lang="en-US" b="1" dirty="0"/>
            </a:br>
            <a:r>
              <a:rPr lang="en-US" b="1" dirty="0"/>
              <a:t>🔹It is the type of distress one feels that affects the mind, heart, and body. </a:t>
            </a:r>
            <a:br>
              <a:rPr lang="en-US" b="1" dirty="0"/>
            </a:br>
            <a:r>
              <a:rPr lang="en-US" b="1" dirty="0"/>
              <a:t/>
            </a:r>
            <a:br>
              <a:rPr lang="en-US" b="1" dirty="0"/>
            </a:br>
            <a:r>
              <a:rPr lang="en-US" b="1" dirty="0"/>
              <a:t>🔹This sadness worries a person, and one's sole concern is this sadness. </a:t>
            </a:r>
            <a:br>
              <a:rPr lang="en-US" b="1" dirty="0"/>
            </a:br>
            <a:r>
              <a:rPr lang="en-US" b="1" dirty="0"/>
              <a:t/>
            </a:r>
            <a:br>
              <a:rPr lang="en-US" b="1" dirty="0"/>
            </a:br>
            <a:r>
              <a:rPr lang="en-US" b="1" dirty="0"/>
              <a:t>🔹Hamm leaves a person preoccupied with one's thoughts</a:t>
            </a:r>
            <a:r>
              <a:rPr lang="en-US" b="1" dirty="0" smtClean="0"/>
              <a:t>,</a:t>
            </a:r>
          </a:p>
          <a:p>
            <a:r>
              <a:rPr lang="en-US" b="1" dirty="0" smtClean="0"/>
              <a:t> </a:t>
            </a:r>
            <a:r>
              <a:rPr lang="en-US" b="1" dirty="0"/>
              <a:t>going over them again and again in the mind, because it is an anxiety that one has regarding something that may or may not happen. </a:t>
            </a:r>
            <a:r>
              <a:rPr lang="en-US" dirty="0"/>
              <a:t/>
            </a:r>
            <a:br>
              <a:rPr lang="en-US" dirty="0"/>
            </a:br>
            <a:endParaRPr lang="en-US" dirty="0"/>
          </a:p>
        </p:txBody>
      </p:sp>
    </p:spTree>
    <p:extLst>
      <p:ext uri="{BB962C8B-B14F-4D97-AF65-F5344CB8AC3E}">
        <p14:creationId xmlns:p14="http://schemas.microsoft.com/office/powerpoint/2010/main" val="3498684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0765" y="1169043"/>
            <a:ext cx="9293847" cy="4742179"/>
          </a:xfrm>
        </p:spPr>
        <p:txBody>
          <a:bodyPr>
            <a:normAutofit/>
          </a:bodyPr>
          <a:lstStyle/>
          <a:p>
            <a:r>
              <a:rPr lang="en-US" dirty="0"/>
              <a:t/>
            </a:r>
            <a:br>
              <a:rPr lang="en-US" dirty="0"/>
            </a:br>
            <a:r>
              <a:rPr lang="en-US" b="1" dirty="0"/>
              <a:t>✨</a:t>
            </a:r>
            <a:r>
              <a:rPr lang="en-US" b="1" dirty="0" err="1"/>
              <a:t>Dua</a:t>
            </a:r>
            <a:r>
              <a:rPr lang="en-US" b="1" dirty="0"/>
              <a:t>:</a:t>
            </a:r>
            <a:br>
              <a:rPr lang="en-US" b="1" dirty="0"/>
            </a:br>
            <a:r>
              <a:rPr lang="en-US" b="1" dirty="0"/>
              <a:t/>
            </a:r>
            <a:br>
              <a:rPr lang="en-US" b="1" dirty="0"/>
            </a:br>
            <a:r>
              <a:rPr lang="en-US" b="1" dirty="0"/>
              <a:t>"</a:t>
            </a:r>
            <a:r>
              <a:rPr lang="ar-AE" b="1" dirty="0"/>
              <a:t>اللَّهُمَّ إِنِّي أَعُوذُ بِكَ مِنْ الْهَمِّ وَالْحُزْنِ وَالْعَجْزِ وَالْكَسَلِ وَالْبُخْلِ وَالْجُبْنِ وَضَلَعِ الدَّيْنِ وَغَلَبَةِ الرِّجَالِ"( صحيح البخاري)</a:t>
            </a:r>
            <a:br>
              <a:rPr lang="ar-AE" b="1" dirty="0"/>
            </a:br>
            <a:r>
              <a:rPr lang="ar-AE" b="1" dirty="0"/>
              <a:t/>
            </a:r>
            <a:br>
              <a:rPr lang="ar-AE" b="1" dirty="0"/>
            </a:br>
            <a:r>
              <a:rPr lang="en-US" b="1" dirty="0"/>
              <a:t>Transliteration:</a:t>
            </a:r>
            <a:br>
              <a:rPr lang="en-US" b="1" dirty="0"/>
            </a:br>
            <a:r>
              <a:rPr lang="en-US" b="1" dirty="0"/>
              <a:t/>
            </a:r>
            <a:br>
              <a:rPr lang="en-US" b="1" dirty="0"/>
            </a:br>
            <a:r>
              <a:rPr lang="en-US" b="1" dirty="0" err="1"/>
              <a:t>Allahumma</a:t>
            </a:r>
            <a:r>
              <a:rPr lang="en-US" b="1" dirty="0"/>
              <a:t> </a:t>
            </a:r>
            <a:r>
              <a:rPr lang="en-US" b="1" dirty="0" err="1"/>
              <a:t>inni</a:t>
            </a:r>
            <a:r>
              <a:rPr lang="en-US" b="1" dirty="0"/>
              <a:t> </a:t>
            </a:r>
            <a:r>
              <a:rPr lang="en-US" b="1" dirty="0" err="1"/>
              <a:t>a'udhu</a:t>
            </a:r>
            <a:r>
              <a:rPr lang="en-US" b="1" dirty="0"/>
              <a:t> </a:t>
            </a:r>
            <a:r>
              <a:rPr lang="en-US" b="1" dirty="0" err="1"/>
              <a:t>bika</a:t>
            </a:r>
            <a:r>
              <a:rPr lang="en-US" b="1" dirty="0"/>
              <a:t> </a:t>
            </a:r>
            <a:r>
              <a:rPr lang="en-US" b="1" dirty="0" err="1"/>
              <a:t>minal-hammi</a:t>
            </a:r>
            <a:r>
              <a:rPr lang="en-US" b="1" dirty="0"/>
              <a:t> </a:t>
            </a:r>
            <a:r>
              <a:rPr lang="en-US" b="1" dirty="0" err="1"/>
              <a:t>wal-Ḥuzni</a:t>
            </a:r>
            <a:r>
              <a:rPr lang="en-US" b="1" dirty="0"/>
              <a:t> </a:t>
            </a:r>
            <a:r>
              <a:rPr lang="en-US" b="1" dirty="0" err="1"/>
              <a:t>wal</a:t>
            </a:r>
            <a:r>
              <a:rPr lang="en-US" b="1" dirty="0"/>
              <a:t>-'</a:t>
            </a:r>
            <a:r>
              <a:rPr lang="en-US" b="1" dirty="0" err="1"/>
              <a:t>ajazi</a:t>
            </a:r>
            <a:r>
              <a:rPr lang="en-US" b="1" dirty="0"/>
              <a:t> </a:t>
            </a:r>
            <a:r>
              <a:rPr lang="en-US" b="1" dirty="0" err="1"/>
              <a:t>wal-kasli</a:t>
            </a:r>
            <a:r>
              <a:rPr lang="en-US" b="1" dirty="0"/>
              <a:t> </a:t>
            </a:r>
            <a:r>
              <a:rPr lang="en-US" b="1" dirty="0" err="1"/>
              <a:t>wal-bukhli</a:t>
            </a:r>
            <a:r>
              <a:rPr lang="en-US" b="1" dirty="0"/>
              <a:t> </a:t>
            </a:r>
            <a:r>
              <a:rPr lang="en-US" b="1" dirty="0" err="1"/>
              <a:t>wal-jubni</a:t>
            </a:r>
            <a:r>
              <a:rPr lang="en-US" b="1" dirty="0"/>
              <a:t> </a:t>
            </a:r>
            <a:r>
              <a:rPr lang="en-US" b="1" dirty="0" err="1"/>
              <a:t>wa</a:t>
            </a:r>
            <a:r>
              <a:rPr lang="en-US" b="1" dirty="0"/>
              <a:t> </a:t>
            </a:r>
            <a:r>
              <a:rPr lang="en-US" b="1" dirty="0" err="1"/>
              <a:t>ḍalaEid-dayni</a:t>
            </a:r>
            <a:r>
              <a:rPr lang="en-US" b="1" dirty="0"/>
              <a:t> </a:t>
            </a:r>
            <a:r>
              <a:rPr lang="en-US" b="1" dirty="0" err="1"/>
              <a:t>wa</a:t>
            </a:r>
            <a:r>
              <a:rPr lang="en-US" b="1" dirty="0"/>
              <a:t> </a:t>
            </a:r>
            <a:r>
              <a:rPr lang="en-US" b="1" dirty="0" err="1"/>
              <a:t>ghalabatir-rijal</a:t>
            </a:r>
            <a:r>
              <a:rPr lang="en-US" b="1" dirty="0"/>
              <a:t>.</a:t>
            </a:r>
            <a:br>
              <a:rPr lang="en-US" b="1" dirty="0"/>
            </a:br>
            <a:r>
              <a:rPr lang="en-US" b="1" dirty="0"/>
              <a:t/>
            </a:r>
            <a:br>
              <a:rPr lang="en-US" b="1" dirty="0"/>
            </a:br>
            <a:r>
              <a:rPr lang="en-US" b="1" dirty="0"/>
              <a:t>🔤Translation:</a:t>
            </a:r>
            <a:br>
              <a:rPr lang="en-US" b="1" dirty="0"/>
            </a:br>
            <a:r>
              <a:rPr lang="en-US" b="1" dirty="0"/>
              <a:t/>
            </a:r>
            <a:br>
              <a:rPr lang="en-US" b="1" dirty="0"/>
            </a:br>
            <a:r>
              <a:rPr lang="en-US" b="1" dirty="0"/>
              <a:t>"O Allah, I take refuge in You from anxiety and sorrow, weakness and laziness, miserliness and cowardice, the burden of debts and from being overpowered by men."</a:t>
            </a:r>
          </a:p>
        </p:txBody>
      </p:sp>
    </p:spTree>
    <p:extLst>
      <p:ext uri="{BB962C8B-B14F-4D97-AF65-F5344CB8AC3E}">
        <p14:creationId xmlns:p14="http://schemas.microsoft.com/office/powerpoint/2010/main" val="28666952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TotalTime>
  <Words>26</Words>
  <Application>Microsoft Office PowerPoint</Application>
  <PresentationFormat>Widescreen</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Tahoma</vt:lpstr>
      <vt:lpstr>Wingdings 3</vt:lpstr>
      <vt:lpstr>Wisp</vt:lpstr>
      <vt:lpstr>Don’t be Sad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imaq</dc:creator>
  <cp:lastModifiedBy>imaq</cp:lastModifiedBy>
  <cp:revision>3</cp:revision>
  <dcterms:created xsi:type="dcterms:W3CDTF">2016-01-04T04:35:24Z</dcterms:created>
  <dcterms:modified xsi:type="dcterms:W3CDTF">2016-01-04T05:30:09Z</dcterms:modified>
</cp:coreProperties>
</file>